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5" r:id="rId6"/>
    <p:sldId id="259" r:id="rId7"/>
    <p:sldId id="301" r:id="rId8"/>
    <p:sldId id="302" r:id="rId9"/>
    <p:sldId id="288" r:id="rId10"/>
    <p:sldId id="278" r:id="rId11"/>
    <p:sldId id="294" r:id="rId12"/>
    <p:sldId id="297" r:id="rId13"/>
    <p:sldId id="298" r:id="rId14"/>
    <p:sldId id="299" r:id="rId15"/>
    <p:sldId id="29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02" autoAdjust="0"/>
    <p:restoredTop sz="94674"/>
  </p:normalViewPr>
  <p:slideViewPr>
    <p:cSldViewPr snapToGrid="0" snapToObjects="1">
      <p:cViewPr varScale="1">
        <p:scale>
          <a:sx n="124" d="100"/>
          <a:sy n="124" d="100"/>
        </p:scale>
        <p:origin x="87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139299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239036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87547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403541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814B29C-9D1F-3D43-9B6D-1D140C974B20}"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61070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90863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fld id="{5814B29C-9D1F-3D43-9B6D-1D140C974B20}" type="datetimeFigureOut">
              <a:rPr lang="en-US" smtClean="0"/>
              <a:t>12/13/17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4946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5814B29C-9D1F-3D43-9B6D-1D140C974B20}" type="datetimeFigureOut">
              <a:rPr lang="en-US" smtClean="0"/>
              <a:t>12/13/17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259529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4B29C-9D1F-3D43-9B6D-1D140C974B20}" type="datetimeFigureOut">
              <a:rPr lang="en-US" smtClean="0"/>
              <a:t>12/13/17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59065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381786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814B29C-9D1F-3D43-9B6D-1D140C974B20}"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2AA20-3C7A-5C4F-899D-B6C6F202926B}" type="slidenum">
              <a:rPr lang="en-US" smtClean="0"/>
              <a:t>‹nr.›</a:t>
            </a:fld>
            <a:endParaRPr lang="en-US"/>
          </a:p>
        </p:txBody>
      </p:sp>
    </p:spTree>
    <p:extLst>
      <p:ext uri="{BB962C8B-B14F-4D97-AF65-F5344CB8AC3E}">
        <p14:creationId xmlns:p14="http://schemas.microsoft.com/office/powerpoint/2010/main" val="1024570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4B29C-9D1F-3D43-9B6D-1D140C974B20}" type="datetimeFigureOut">
              <a:rPr lang="en-US" smtClean="0"/>
              <a:t>12/13/17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2AA20-3C7A-5C4F-899D-B6C6F202926B}" type="slidenum">
              <a:rPr lang="en-US" smtClean="0"/>
              <a:t>‹nr.›</a:t>
            </a:fld>
            <a:endParaRPr lang="en-US"/>
          </a:p>
        </p:txBody>
      </p:sp>
    </p:spTree>
    <p:extLst>
      <p:ext uri="{BB962C8B-B14F-4D97-AF65-F5344CB8AC3E}">
        <p14:creationId xmlns:p14="http://schemas.microsoft.com/office/powerpoint/2010/main" val="3495928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hyperlink" Target="mailto:segers@groenwelle.nl" TargetMode="External"/><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hyperlink" Target="http://www.wikiwijs.n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67635"/>
            <a:ext cx="9144000" cy="359036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25492" y="3791645"/>
            <a:ext cx="353906" cy="307340"/>
          </a:xfrm>
          <a:prstGeom prst="rect">
            <a:avLst/>
          </a:prstGeom>
        </p:spPr>
      </p:pic>
      <p:sp>
        <p:nvSpPr>
          <p:cNvPr id="6" name="TextBox 5"/>
          <p:cNvSpPr txBox="1"/>
          <p:nvPr/>
        </p:nvSpPr>
        <p:spPr>
          <a:xfrm>
            <a:off x="1356115" y="3814491"/>
            <a:ext cx="4006646" cy="307777"/>
          </a:xfrm>
          <a:prstGeom prst="rect">
            <a:avLst/>
          </a:prstGeom>
          <a:noFill/>
        </p:spPr>
        <p:txBody>
          <a:bodyPr wrap="square" rtlCol="0">
            <a:spAutoFit/>
          </a:bodyPr>
          <a:lstStyle/>
          <a:p>
            <a:r>
              <a:rPr lang="en-US" sz="1400" b="1" dirty="0" err="1" smtClean="0">
                <a:latin typeface="Arial"/>
                <a:cs typeface="Arial"/>
              </a:rPr>
              <a:t>Plantenteelt</a:t>
            </a:r>
            <a:r>
              <a:rPr lang="en-US" sz="1400" b="1" dirty="0" smtClean="0">
                <a:latin typeface="Arial"/>
                <a:cs typeface="Arial"/>
              </a:rPr>
              <a:t> </a:t>
            </a:r>
            <a:r>
              <a:rPr lang="en-US" sz="1400" b="1" dirty="0" err="1" smtClean="0">
                <a:latin typeface="Arial"/>
                <a:cs typeface="Arial"/>
              </a:rPr>
              <a:t>vakdag</a:t>
            </a:r>
            <a:r>
              <a:rPr lang="en-US" sz="1400" b="1" dirty="0" smtClean="0">
                <a:latin typeface="Arial"/>
                <a:cs typeface="Arial"/>
              </a:rPr>
              <a:t>, </a:t>
            </a:r>
            <a:r>
              <a:rPr lang="en-US" sz="1400" b="1" dirty="0" err="1" smtClean="0">
                <a:latin typeface="Arial"/>
                <a:cs typeface="Arial"/>
              </a:rPr>
              <a:t>glasteelt</a:t>
            </a:r>
            <a:endParaRPr lang="en-US" sz="1400" b="1" dirty="0">
              <a:latin typeface="Arial"/>
              <a:cs typeface="Arial"/>
            </a:endParaRPr>
          </a:p>
        </p:txBody>
      </p:sp>
      <p:pic>
        <p:nvPicPr>
          <p:cNvPr id="7" name="Picture 6" descr="GroeneWelle_corporate_CMY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775" y="678550"/>
            <a:ext cx="7095613" cy="2589085"/>
          </a:xfrm>
          <a:prstGeom prst="rect">
            <a:avLst/>
          </a:prstGeom>
        </p:spPr>
      </p:pic>
      <p:pic>
        <p:nvPicPr>
          <p:cNvPr id="9" name="Afbeelding 8"/>
          <p:cNvPicPr>
            <a:picLocks noChangeAspect="1"/>
          </p:cNvPicPr>
          <p:nvPr/>
        </p:nvPicPr>
        <p:blipFill>
          <a:blip r:embed="rId5"/>
          <a:stretch>
            <a:fillRect/>
          </a:stretch>
        </p:blipFill>
        <p:spPr>
          <a:xfrm>
            <a:off x="1048774" y="4166787"/>
            <a:ext cx="1524000" cy="1724025"/>
          </a:xfrm>
          <a:prstGeom prst="rect">
            <a:avLst/>
          </a:prstGeom>
        </p:spPr>
      </p:pic>
      <p:pic>
        <p:nvPicPr>
          <p:cNvPr id="3" name="Afbeelding 2"/>
          <p:cNvPicPr>
            <a:picLocks noChangeAspect="1"/>
          </p:cNvPicPr>
          <p:nvPr/>
        </p:nvPicPr>
        <p:blipFill>
          <a:blip r:embed="rId6"/>
          <a:stretch>
            <a:fillRect/>
          </a:stretch>
        </p:blipFill>
        <p:spPr>
          <a:xfrm>
            <a:off x="6427777" y="346312"/>
            <a:ext cx="2128660" cy="1597171"/>
          </a:xfrm>
          <a:prstGeom prst="rect">
            <a:avLst/>
          </a:prstGeom>
        </p:spPr>
      </p:pic>
      <p:pic>
        <p:nvPicPr>
          <p:cNvPr id="8" name="Afbeelding 7"/>
          <p:cNvPicPr>
            <a:picLocks noChangeAspect="1"/>
          </p:cNvPicPr>
          <p:nvPr/>
        </p:nvPicPr>
        <p:blipFill>
          <a:blip r:embed="rId7"/>
          <a:stretch>
            <a:fillRect/>
          </a:stretch>
        </p:blipFill>
        <p:spPr>
          <a:xfrm>
            <a:off x="4337028" y="3768363"/>
            <a:ext cx="4334361" cy="1651892"/>
          </a:xfrm>
          <a:prstGeom prst="rect">
            <a:avLst/>
          </a:prstGeom>
        </p:spPr>
      </p:pic>
    </p:spTree>
    <p:extLst>
      <p:ext uri="{BB962C8B-B14F-4D97-AF65-F5344CB8AC3E}">
        <p14:creationId xmlns:p14="http://schemas.microsoft.com/office/powerpoint/2010/main" val="924312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Instructie</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561171" y="1806498"/>
            <a:ext cx="6255834" cy="2585323"/>
          </a:xfrm>
          <a:prstGeom prst="rect">
            <a:avLst/>
          </a:prstGeom>
          <a:noFill/>
        </p:spPr>
        <p:txBody>
          <a:bodyPr wrap="square" rtlCol="0">
            <a:spAutoFit/>
          </a:bodyPr>
          <a:lstStyle/>
          <a:p>
            <a:pPr marL="285750" indent="-285750">
              <a:buFontTx/>
              <a:buChar char="-"/>
            </a:pPr>
            <a:r>
              <a:rPr lang="nl-NL" dirty="0"/>
              <a:t>G</a:t>
            </a:r>
            <a:r>
              <a:rPr lang="nl-NL" dirty="0" smtClean="0"/>
              <a:t>a </a:t>
            </a:r>
            <a:r>
              <a:rPr lang="nl-NL" dirty="0"/>
              <a:t>je naar lesbrief </a:t>
            </a:r>
            <a:r>
              <a:rPr lang="nl-NL" dirty="0" smtClean="0"/>
              <a:t>6 </a:t>
            </a:r>
          </a:p>
          <a:p>
            <a:pPr marL="285750" indent="-285750">
              <a:buFontTx/>
              <a:buChar char="-"/>
            </a:pPr>
            <a:r>
              <a:rPr lang="nl-NL" dirty="0" smtClean="0"/>
              <a:t>Je leest de opdracht en maakt de vragen</a:t>
            </a:r>
          </a:p>
          <a:p>
            <a:pPr marL="285750" indent="-285750">
              <a:buFontTx/>
              <a:buChar char="-"/>
            </a:pPr>
            <a:r>
              <a:rPr lang="nl-NL" dirty="0" smtClean="0"/>
              <a:t>Wanneer de opdrachten uit lesbrief 6 gemaakt zijn ga je naar lesbrief 7</a:t>
            </a:r>
          </a:p>
          <a:p>
            <a:pPr marL="285750" indent="-285750">
              <a:buFontTx/>
              <a:buChar char="-"/>
            </a:pPr>
            <a:r>
              <a:rPr lang="nl-NL" dirty="0" smtClean="0"/>
              <a:t>Je leest de tekst en maakt de opdrachten</a:t>
            </a:r>
            <a:endParaRPr lang="nl-NL" dirty="0" smtClean="0"/>
          </a:p>
          <a:p>
            <a:pPr marL="285750" indent="-285750">
              <a:buFontTx/>
              <a:buChar char="-"/>
            </a:pPr>
            <a:r>
              <a:rPr lang="nl-NL" dirty="0" smtClean="0"/>
              <a:t>Wanneer iets niet duidelijk is., dan vraag je de docent om uitleg</a:t>
            </a:r>
          </a:p>
          <a:p>
            <a:pPr marL="285750" indent="-285750">
              <a:buFontTx/>
              <a:buChar char="-"/>
            </a:pPr>
            <a:r>
              <a:rPr lang="nl-NL" dirty="0" smtClean="0"/>
              <a:t>Je maakt de opdracht(en) die bij de taken staat</a:t>
            </a:r>
          </a:p>
          <a:p>
            <a:pPr marL="285750" indent="-285750">
              <a:buFontTx/>
              <a:buChar char="-"/>
            </a:pPr>
            <a:endParaRPr lang="nl-NL" dirty="0"/>
          </a:p>
        </p:txBody>
      </p:sp>
    </p:spTree>
    <p:extLst>
      <p:ext uri="{BB962C8B-B14F-4D97-AF65-F5344CB8AC3E}">
        <p14:creationId xmlns:p14="http://schemas.microsoft.com/office/powerpoint/2010/main" val="132373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Aan</a:t>
            </a:r>
            <a:r>
              <a:rPr lang="en-US" sz="3600" b="1" dirty="0" smtClean="0">
                <a:solidFill>
                  <a:srgbClr val="141313"/>
                </a:solidFill>
                <a:latin typeface="Arial"/>
                <a:cs typeface="Arial"/>
              </a:rPr>
              <a:t> de slag:</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561171" y="1806498"/>
            <a:ext cx="6255834" cy="3970318"/>
          </a:xfrm>
          <a:prstGeom prst="rect">
            <a:avLst/>
          </a:prstGeom>
          <a:noFill/>
        </p:spPr>
        <p:txBody>
          <a:bodyPr wrap="square" rtlCol="0">
            <a:spAutoFit/>
          </a:bodyPr>
          <a:lstStyle/>
          <a:p>
            <a:r>
              <a:rPr lang="nl-NL" dirty="0" smtClean="0"/>
              <a:t>Voor de opdracht heb je het </a:t>
            </a:r>
            <a:r>
              <a:rPr lang="nl-NL" dirty="0" smtClean="0"/>
              <a:t>document vermeerderen nodig.</a:t>
            </a:r>
          </a:p>
          <a:p>
            <a:r>
              <a:rPr lang="nl-NL" dirty="0" smtClean="0"/>
              <a:t>Dit is een boek van het ontwikkelcentrum.</a:t>
            </a:r>
          </a:p>
          <a:p>
            <a:r>
              <a:rPr lang="nl-NL" dirty="0" smtClean="0"/>
              <a:t>Niveau 4 heeft voor de laatste lesbrief ook nodig het document: kwaliteit uitgangsmateriaal.</a:t>
            </a:r>
            <a:endParaRPr lang="nl-NL" dirty="0" smtClean="0"/>
          </a:p>
          <a:p>
            <a:r>
              <a:rPr lang="nl-NL" dirty="0" smtClean="0"/>
              <a:t>Deze documenten staan in </a:t>
            </a:r>
            <a:r>
              <a:rPr lang="nl-NL" dirty="0" smtClean="0"/>
              <a:t>het arrangement bij bronnen.</a:t>
            </a:r>
          </a:p>
          <a:p>
            <a:pPr marL="285750" indent="-285750">
              <a:buFontTx/>
              <a:buChar char="-"/>
            </a:pPr>
            <a:r>
              <a:rPr lang="nl-NL" dirty="0" smtClean="0"/>
              <a:t>Lees </a:t>
            </a:r>
            <a:r>
              <a:rPr lang="nl-NL" dirty="0" smtClean="0"/>
              <a:t>de tekst</a:t>
            </a:r>
          </a:p>
          <a:p>
            <a:pPr marL="285750" indent="-285750">
              <a:buFontTx/>
              <a:buChar char="-"/>
            </a:pPr>
            <a:r>
              <a:rPr lang="nl-NL" dirty="0" smtClean="0"/>
              <a:t>Maak de vragen en opdrachten</a:t>
            </a:r>
          </a:p>
          <a:p>
            <a:pPr marL="285750" indent="-285750">
              <a:buFontTx/>
              <a:buChar char="-"/>
            </a:pPr>
            <a:r>
              <a:rPr lang="nl-NL" dirty="0" smtClean="0"/>
              <a:t>Vraag hulp wanneer je er niet uit komt of iets niet snapt.</a:t>
            </a:r>
          </a:p>
          <a:p>
            <a:pPr marL="285750" indent="-285750">
              <a:buFontTx/>
              <a:buChar char="-"/>
            </a:pPr>
            <a:r>
              <a:rPr lang="nl-NL" dirty="0"/>
              <a:t>Maak van alle opdrachten samen een net verslag en lever deze (digitaal) in bij de docent </a:t>
            </a:r>
            <a:endParaRPr lang="nl-NL" dirty="0"/>
          </a:p>
          <a:p>
            <a:pPr marL="285750" indent="-285750">
              <a:buFontTx/>
              <a:buChar char="-"/>
            </a:pPr>
            <a:endParaRPr lang="nl-NL" dirty="0" smtClean="0"/>
          </a:p>
          <a:p>
            <a:pPr marL="285750" indent="-285750">
              <a:buFontTx/>
              <a:buChar char="-"/>
            </a:pPr>
            <a:endParaRPr lang="nl-NL" dirty="0" smtClean="0"/>
          </a:p>
          <a:p>
            <a:pPr marL="285750" indent="-285750">
              <a:buFontTx/>
              <a:buChar char="-"/>
            </a:pPr>
            <a:endParaRPr lang="nl-NL" dirty="0" smtClean="0"/>
          </a:p>
          <a:p>
            <a:endParaRPr lang="nl-NL" dirty="0"/>
          </a:p>
        </p:txBody>
      </p:sp>
    </p:spTree>
    <p:extLst>
      <p:ext uri="{BB962C8B-B14F-4D97-AF65-F5344CB8AC3E}">
        <p14:creationId xmlns:p14="http://schemas.microsoft.com/office/powerpoint/2010/main" val="153378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769441"/>
          </a:xfrm>
          <a:prstGeom prst="rect">
            <a:avLst/>
          </a:prstGeom>
          <a:noFill/>
        </p:spPr>
        <p:txBody>
          <a:bodyPr wrap="square" rtlCol="0">
            <a:spAutoFit/>
          </a:bodyPr>
          <a:lstStyle/>
          <a:p>
            <a:pPr algn="ctr"/>
            <a:r>
              <a:rPr lang="en-US" sz="4400" b="1" dirty="0" err="1" smtClean="0">
                <a:solidFill>
                  <a:srgbClr val="141313"/>
                </a:solidFill>
                <a:latin typeface="Arial"/>
                <a:cs typeface="Arial"/>
              </a:rPr>
              <a:t>Vragen</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96977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lang="nl-NL" altLang="nl-NL" sz="2800" kern="0" dirty="0" smtClean="0">
                <a:solidFill>
                  <a:srgbClr val="000000"/>
                </a:solidFill>
                <a:latin typeface="Tahoma" pitchFamily="34" charset="0"/>
                <a:ea typeface="+mj-ea"/>
                <a:cs typeface="+mj-cs"/>
                <a:hlinkClick r:id="rId3"/>
              </a:rPr>
              <a:t>winters</a:t>
            </a:r>
            <a:r>
              <a:rPr kumimoji="0" lang="nl-NL" altLang="nl-NL" sz="2800" b="0" i="0" u="none" strike="noStrike" kern="0" cap="none" spc="0" normalizeH="0" baseline="0" noProof="0" dirty="0" smtClean="0">
                <a:ln>
                  <a:noFill/>
                </a:ln>
                <a:solidFill>
                  <a:srgbClr val="000000"/>
                </a:solidFill>
                <a:effectLst/>
                <a:uLnTx/>
                <a:uFillTx/>
                <a:latin typeface="Tahoma" pitchFamily="34" charset="0"/>
                <a:ea typeface="+mj-ea"/>
                <a:cs typeface="+mj-cs"/>
                <a:hlinkClick r:id="rId3"/>
              </a:rPr>
              <a:t>@groenewelle.nl</a:t>
            </a:r>
            <a:endParaRPr kumimoji="0" lang="nl-NL" altLang="nl-NL" sz="2800" b="0" i="0" u="none" strike="noStrike" kern="0" cap="none" spc="0" normalizeH="0" baseline="0" noProof="0" dirty="0" smtClean="0">
              <a:ln>
                <a:noFill/>
              </a:ln>
              <a:solidFill>
                <a:srgbClr val="000000"/>
              </a:solidFill>
              <a:effectLst/>
              <a:uLnTx/>
              <a:uFillTx/>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pic>
        <p:nvPicPr>
          <p:cNvPr id="5" name="Afbeelding 4"/>
          <p:cNvPicPr>
            <a:picLocks noChangeAspect="1"/>
          </p:cNvPicPr>
          <p:nvPr/>
        </p:nvPicPr>
        <p:blipFill>
          <a:blip r:embed="rId4"/>
          <a:stretch>
            <a:fillRect/>
          </a:stretch>
        </p:blipFill>
        <p:spPr>
          <a:xfrm>
            <a:off x="353620" y="729587"/>
            <a:ext cx="1733550" cy="2638425"/>
          </a:xfrm>
          <a:prstGeom prst="rect">
            <a:avLst/>
          </a:prstGeom>
        </p:spPr>
      </p:pic>
    </p:spTree>
    <p:extLst>
      <p:ext uri="{BB962C8B-B14F-4D97-AF65-F5344CB8AC3E}">
        <p14:creationId xmlns:p14="http://schemas.microsoft.com/office/powerpoint/2010/main" val="2641236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769441"/>
          </a:xfrm>
          <a:prstGeom prst="rect">
            <a:avLst/>
          </a:prstGeom>
          <a:noFill/>
        </p:spPr>
        <p:txBody>
          <a:bodyPr wrap="square" rtlCol="0">
            <a:spAutoFit/>
          </a:bodyPr>
          <a:lstStyle/>
          <a:p>
            <a:pPr algn="ctr"/>
            <a:r>
              <a:rPr lang="en-US" sz="4400" b="1" dirty="0" smtClean="0">
                <a:solidFill>
                  <a:srgbClr val="141313"/>
                </a:solidFill>
                <a:latin typeface="Arial"/>
                <a:cs typeface="Arial"/>
              </a:rPr>
              <a:t>Welkom</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pic>
        <p:nvPicPr>
          <p:cNvPr id="3" name="Afbeelding 2"/>
          <p:cNvPicPr>
            <a:picLocks noChangeAspect="1"/>
          </p:cNvPicPr>
          <p:nvPr/>
        </p:nvPicPr>
        <p:blipFill>
          <a:blip r:embed="rId3"/>
          <a:stretch>
            <a:fillRect/>
          </a:stretch>
        </p:blipFill>
        <p:spPr>
          <a:xfrm>
            <a:off x="3042247" y="306320"/>
            <a:ext cx="3667125" cy="1247775"/>
          </a:xfrm>
          <a:prstGeom prst="rect">
            <a:avLst/>
          </a:prstGeom>
        </p:spPr>
      </p:pic>
      <p:sp>
        <p:nvSpPr>
          <p:cNvPr id="2" name="Tekstvak 1"/>
          <p:cNvSpPr txBox="1"/>
          <p:nvPr/>
        </p:nvSpPr>
        <p:spPr>
          <a:xfrm>
            <a:off x="1551398" y="2297484"/>
            <a:ext cx="6041204" cy="1323439"/>
          </a:xfrm>
          <a:prstGeom prst="rect">
            <a:avLst/>
          </a:prstGeom>
          <a:noFill/>
        </p:spPr>
        <p:txBody>
          <a:bodyPr wrap="square" rtlCol="0">
            <a:spAutoFit/>
          </a:bodyPr>
          <a:lstStyle/>
          <a:p>
            <a:r>
              <a:rPr lang="nl-NL" sz="4000" b="1" dirty="0" smtClean="0"/>
              <a:t>Leeractiviteit: Start Teelt</a:t>
            </a:r>
          </a:p>
          <a:p>
            <a:r>
              <a:rPr lang="nl-NL" sz="2000" b="1" dirty="0" smtClean="0"/>
              <a:t>-</a:t>
            </a:r>
            <a:r>
              <a:rPr lang="nl-NL" sz="4000" b="1" dirty="0" smtClean="0"/>
              <a:t> </a:t>
            </a:r>
            <a:r>
              <a:rPr lang="nl-NL" sz="2000" b="1" dirty="0" smtClean="0"/>
              <a:t>Lesbrief </a:t>
            </a:r>
            <a:r>
              <a:rPr lang="nl-NL" sz="2000" b="1" dirty="0" smtClean="0"/>
              <a:t> 6+ 7: Vermeerderen</a:t>
            </a:r>
            <a:endParaRPr lang="nl-NL" sz="2000" b="1" dirty="0"/>
          </a:p>
        </p:txBody>
      </p:sp>
    </p:spTree>
    <p:extLst>
      <p:ext uri="{BB962C8B-B14F-4D97-AF65-F5344CB8AC3E}">
        <p14:creationId xmlns:p14="http://schemas.microsoft.com/office/powerpoint/2010/main" val="2964163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smtClean="0">
                <a:latin typeface="Arial"/>
                <a:cs typeface="Arial"/>
              </a:rPr>
              <a:t>Wat </a:t>
            </a:r>
            <a:r>
              <a:rPr lang="en-US" sz="4400" b="1" dirty="0" err="1" smtClean="0">
                <a:latin typeface="Arial"/>
                <a:cs typeface="Arial"/>
              </a:rPr>
              <a:t>gaan</a:t>
            </a:r>
            <a:r>
              <a:rPr lang="en-US" sz="4400" b="1" dirty="0" smtClean="0">
                <a:latin typeface="Arial"/>
                <a:cs typeface="Arial"/>
              </a:rPr>
              <a:t> we </a:t>
            </a:r>
            <a:r>
              <a:rPr lang="en-US" sz="4400" b="1" dirty="0" err="1" smtClean="0">
                <a:latin typeface="Arial"/>
                <a:cs typeface="Arial"/>
              </a:rPr>
              <a:t>doen</a:t>
            </a:r>
            <a:r>
              <a:rPr lang="en-US" sz="4400" b="1" dirty="0" smtClean="0">
                <a:latin typeface="Arial"/>
                <a:cs typeface="Arial"/>
              </a:rPr>
              <a:t>?</a:t>
            </a:r>
            <a:endParaRPr lang="en-US" sz="4400" b="1" dirty="0">
              <a:latin typeface="Arial"/>
              <a:cs typeface="Arial"/>
            </a:endParaRPr>
          </a:p>
        </p:txBody>
      </p:sp>
      <p:sp>
        <p:nvSpPr>
          <p:cNvPr id="6" name="TextBox 5"/>
          <p:cNvSpPr txBox="1"/>
          <p:nvPr/>
        </p:nvSpPr>
        <p:spPr>
          <a:xfrm>
            <a:off x="791737" y="2065598"/>
            <a:ext cx="7225989" cy="203132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11.00-11.30: 	start les, </a:t>
            </a:r>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en</a:t>
            </a:r>
            <a:r>
              <a:rPr lang="en-US" dirty="0" smtClean="0">
                <a:latin typeface="Arial" panose="020B0604020202020204" pitchFamily="34" charset="0"/>
                <a:cs typeface="Arial" panose="020B0604020202020204" pitchFamily="34" charset="0"/>
              </a:rPr>
              <a:t> planning</a:t>
            </a:r>
          </a:p>
          <a:p>
            <a:r>
              <a:rPr lang="en-US" dirty="0" smtClean="0">
                <a:latin typeface="Arial" panose="020B0604020202020204" pitchFamily="34" charset="0"/>
                <a:cs typeface="Arial" panose="020B0604020202020204" pitchFamily="34" charset="0"/>
              </a:rPr>
              <a:t>11.30-12.00: 	</a:t>
            </a:r>
            <a:r>
              <a:rPr lang="en-US" dirty="0" err="1" smtClean="0">
                <a:latin typeface="Arial" panose="020B0604020202020204" pitchFamily="34" charset="0"/>
                <a:cs typeface="Arial" panose="020B0604020202020204" pitchFamily="34" charset="0"/>
              </a:rPr>
              <a:t>plantenkennis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12.00-12.30:	</a:t>
            </a:r>
            <a:r>
              <a:rPr lang="en-US" dirty="0" err="1" smtClean="0">
                <a:latin typeface="Arial" panose="020B0604020202020204" pitchFamily="34" charset="0"/>
                <a:cs typeface="Arial" panose="020B0604020202020204" pitchFamily="34" charset="0"/>
              </a:rPr>
              <a:t>uitleg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instructie</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12.30-13.00: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slag: </a:t>
            </a:r>
            <a:r>
              <a:rPr lang="en-US" dirty="0" err="1" smtClean="0">
                <a:latin typeface="Arial" panose="020B0604020202020204" pitchFamily="34" charset="0"/>
                <a:cs typeface="Arial" panose="020B0604020202020204" pitchFamily="34" charset="0"/>
              </a:rPr>
              <a:t>werken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opdracht</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13.00-13.30: </a:t>
            </a:r>
            <a:r>
              <a:rPr lang="en-US" dirty="0" err="1" smtClean="0">
                <a:latin typeface="Arial" panose="020B0604020202020204" pitchFamily="34" charset="0"/>
                <a:cs typeface="Arial" panose="020B0604020202020204" pitchFamily="34" charset="0"/>
              </a:rPr>
              <a:t>pauze</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13.30-15.15: </a:t>
            </a:r>
            <a:r>
              <a:rPr lang="en-US" dirty="0" err="1" smtClean="0">
                <a:latin typeface="Arial" panose="020B0604020202020204" pitchFamily="34" charset="0"/>
                <a:cs typeface="Arial" panose="020B0604020202020204" pitchFamily="34" charset="0"/>
              </a:rPr>
              <a:t>zelfstandig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werken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aan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opdracht</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15.15-15.30: </a:t>
            </a:r>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nabespreking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881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smtClean="0">
                <a:latin typeface="Arial"/>
                <a:cs typeface="Arial"/>
              </a:rPr>
              <a:t>Wat </a:t>
            </a:r>
            <a:r>
              <a:rPr lang="en-US" sz="4400" b="1" dirty="0" err="1" smtClean="0">
                <a:latin typeface="Arial"/>
                <a:cs typeface="Arial"/>
              </a:rPr>
              <a:t>weten</a:t>
            </a:r>
            <a:r>
              <a:rPr lang="en-US" sz="4400" b="1" dirty="0" smtClean="0">
                <a:latin typeface="Arial"/>
                <a:cs typeface="Arial"/>
              </a:rPr>
              <a:t> we al</a:t>
            </a:r>
            <a:endParaRPr lang="en-US" sz="4400" b="1" dirty="0">
              <a:latin typeface="Arial"/>
              <a:cs typeface="Arial"/>
            </a:endParaRPr>
          </a:p>
        </p:txBody>
      </p:sp>
      <p:sp>
        <p:nvSpPr>
          <p:cNvPr id="6" name="TextBox 5"/>
          <p:cNvSpPr txBox="1"/>
          <p:nvPr/>
        </p:nvSpPr>
        <p:spPr>
          <a:xfrm>
            <a:off x="791737" y="2065598"/>
            <a:ext cx="7225989" cy="1200329"/>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Terugblik</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vorige</a:t>
            </a:r>
            <a:r>
              <a:rPr lang="en-US" dirty="0" smtClean="0">
                <a:latin typeface="Arial" panose="020B0604020202020204" pitchFamily="34" charset="0"/>
                <a:cs typeface="Arial" panose="020B0604020202020204" pitchFamily="34" charset="0"/>
              </a:rPr>
              <a:t> les(</a:t>
            </a:r>
            <a:r>
              <a:rPr lang="en-US" dirty="0" err="1" smtClean="0">
                <a:latin typeface="Arial" panose="020B0604020202020204" pitchFamily="34" charset="0"/>
                <a:cs typeface="Arial" panose="020B0604020202020204" pitchFamily="34" charset="0"/>
              </a:rPr>
              <a:t>sen</a:t>
            </a:r>
            <a:r>
              <a:rPr lang="en-US" dirty="0" smtClean="0">
                <a:latin typeface="Arial" panose="020B0604020202020204" pitchFamily="34" charset="0"/>
                <a:cs typeface="Arial" panose="020B0604020202020204" pitchFamily="34" charset="0"/>
              </a:rPr>
              <a:t>) over start </a:t>
            </a:r>
            <a:r>
              <a:rPr lang="en-US" dirty="0" err="1" smtClean="0">
                <a:latin typeface="Arial" panose="020B0604020202020204" pitchFamily="34" charset="0"/>
                <a:cs typeface="Arial" panose="020B0604020202020204" pitchFamily="34" charset="0"/>
              </a:rPr>
              <a:t>teelt</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a:t>
            </a:r>
            <a:r>
              <a:rPr lang="en-US" dirty="0" err="1" smtClean="0">
                <a:latin typeface="Arial" panose="020B0604020202020204" pitchFamily="34" charset="0"/>
                <a:cs typeface="Arial" panose="020B0604020202020204" pitchFamily="34" charset="0"/>
              </a:rPr>
              <a:t>waren</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onderwerpen</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a:t>
            </a:r>
            <a:r>
              <a:rPr lang="en-US" dirty="0" err="1" smtClean="0">
                <a:latin typeface="Arial" panose="020B0604020202020204" pitchFamily="34" charset="0"/>
                <a:cs typeface="Arial" panose="020B0604020202020204" pitchFamily="34" charset="0"/>
              </a:rPr>
              <a:t>hebben</a:t>
            </a:r>
            <a:r>
              <a:rPr lang="en-US" dirty="0" smtClean="0">
                <a:latin typeface="Arial" panose="020B0604020202020204" pitchFamily="34" charset="0"/>
                <a:cs typeface="Arial" panose="020B0604020202020204" pitchFamily="34" charset="0"/>
              </a:rPr>
              <a:t> we </a:t>
            </a:r>
            <a:r>
              <a:rPr lang="en-US" dirty="0" err="1" smtClean="0">
                <a:latin typeface="Arial" panose="020B0604020202020204" pitchFamily="34" charset="0"/>
                <a:cs typeface="Arial" panose="020B0604020202020204" pitchFamily="34" charset="0"/>
              </a:rPr>
              <a:t>gedaan</a:t>
            </a:r>
            <a:endParaRPr lang="en-US" dirty="0" smtClean="0">
              <a:latin typeface="Arial" panose="020B0604020202020204" pitchFamily="34" charset="0"/>
              <a:cs typeface="Arial" panose="020B0604020202020204" pitchFamily="34" charset="0"/>
            </a:endParaRPr>
          </a:p>
          <a:p>
            <a:pPr marL="285750" indent="-285750">
              <a:buFontTx/>
              <a:buChar char="-"/>
            </a:pPr>
            <a:r>
              <a:rPr lang="en-US" dirty="0" smtClean="0">
                <a:latin typeface="Arial" panose="020B0604020202020204" pitchFamily="34" charset="0"/>
                <a:cs typeface="Arial" panose="020B0604020202020204" pitchFamily="34" charset="0"/>
              </a:rPr>
              <a:t>Wat was </a:t>
            </a:r>
            <a:r>
              <a:rPr lang="en-US" dirty="0" err="1" smtClean="0">
                <a:latin typeface="Arial" panose="020B0604020202020204" pitchFamily="34" charset="0"/>
                <a:cs typeface="Arial" panose="020B0604020202020204" pitchFamily="34" charset="0"/>
              </a:rPr>
              <a:t>belangrijk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867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58522"/>
            <a:ext cx="9144000" cy="3956665"/>
          </a:xfrm>
          <a:prstGeom prst="rect">
            <a:avLst/>
          </a:prstGeom>
        </p:spPr>
      </p:pic>
      <p:sp>
        <p:nvSpPr>
          <p:cNvPr id="4" name="TextBox 3"/>
          <p:cNvSpPr txBox="1"/>
          <p:nvPr/>
        </p:nvSpPr>
        <p:spPr>
          <a:xfrm>
            <a:off x="401444" y="470387"/>
            <a:ext cx="7504770" cy="769441"/>
          </a:xfrm>
          <a:prstGeom prst="rect">
            <a:avLst/>
          </a:prstGeom>
          <a:noFill/>
        </p:spPr>
        <p:txBody>
          <a:bodyPr wrap="square" rtlCol="0">
            <a:spAutoFit/>
          </a:bodyPr>
          <a:lstStyle/>
          <a:p>
            <a:pPr algn="ctr"/>
            <a:r>
              <a:rPr lang="en-US" sz="4400" b="1" dirty="0" err="1" smtClean="0">
                <a:latin typeface="Arial"/>
                <a:cs typeface="Arial"/>
              </a:rPr>
              <a:t>Plantenkennis</a:t>
            </a:r>
            <a:endParaRPr lang="en-US" sz="4400" b="1" dirty="0">
              <a:latin typeface="Arial"/>
              <a:cs typeface="Arial"/>
            </a:endParaRPr>
          </a:p>
        </p:txBody>
      </p:sp>
    </p:spTree>
    <p:extLst>
      <p:ext uri="{BB962C8B-B14F-4D97-AF65-F5344CB8AC3E}">
        <p14:creationId xmlns:p14="http://schemas.microsoft.com/office/powerpoint/2010/main" val="218509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sp>
        <p:nvSpPr>
          <p:cNvPr id="4" name="TextBox 3"/>
          <p:cNvSpPr txBox="1"/>
          <p:nvPr/>
        </p:nvSpPr>
        <p:spPr>
          <a:xfrm>
            <a:off x="1237785" y="476056"/>
            <a:ext cx="5921298" cy="769441"/>
          </a:xfrm>
          <a:prstGeom prst="rect">
            <a:avLst/>
          </a:prstGeom>
          <a:noFill/>
        </p:spPr>
        <p:txBody>
          <a:bodyPr wrap="square" rtlCol="0">
            <a:spAutoFit/>
          </a:bodyPr>
          <a:lstStyle/>
          <a:p>
            <a:pPr algn="ctr"/>
            <a:r>
              <a:rPr lang="en-US" sz="4400" b="1" dirty="0" err="1" smtClean="0">
                <a:latin typeface="Arial"/>
                <a:cs typeface="Arial"/>
              </a:rPr>
              <a:t>Terug</a:t>
            </a:r>
            <a:r>
              <a:rPr lang="en-US" sz="4400" b="1" dirty="0" smtClean="0">
                <a:latin typeface="Arial"/>
                <a:cs typeface="Arial"/>
              </a:rPr>
              <a:t> </a:t>
            </a:r>
            <a:r>
              <a:rPr lang="en-US" sz="4400" b="1" dirty="0" err="1" smtClean="0">
                <a:latin typeface="Arial"/>
                <a:cs typeface="Arial"/>
              </a:rPr>
              <a:t>naar</a:t>
            </a:r>
            <a:r>
              <a:rPr lang="en-US" sz="4400" b="1" dirty="0" smtClean="0">
                <a:latin typeface="Arial"/>
                <a:cs typeface="Arial"/>
              </a:rPr>
              <a:t> start </a:t>
            </a:r>
            <a:r>
              <a:rPr lang="en-US" sz="4400" b="1" dirty="0" err="1" smtClean="0">
                <a:latin typeface="Arial"/>
                <a:cs typeface="Arial"/>
              </a:rPr>
              <a:t>teelt</a:t>
            </a:r>
            <a:endParaRPr lang="en-US" sz="4400" b="1" dirty="0">
              <a:latin typeface="Arial"/>
              <a:cs typeface="Arial"/>
            </a:endParaRPr>
          </a:p>
        </p:txBody>
      </p:sp>
      <p:sp>
        <p:nvSpPr>
          <p:cNvPr id="2" name="Rechthoek 1"/>
          <p:cNvSpPr/>
          <p:nvPr/>
        </p:nvSpPr>
        <p:spPr>
          <a:xfrm>
            <a:off x="446050" y="1650380"/>
            <a:ext cx="8463774" cy="646331"/>
          </a:xfrm>
          <a:prstGeom prst="rect">
            <a:avLst/>
          </a:prstGeom>
        </p:spPr>
        <p:txBody>
          <a:bodyPr wrap="square">
            <a:spAutoFit/>
          </a:bodyPr>
          <a:lstStyle/>
          <a:p>
            <a:endParaRPr lang="nl-NL" dirty="0" smtClean="0"/>
          </a:p>
          <a:p>
            <a:endParaRPr lang="nl-NL" dirty="0"/>
          </a:p>
        </p:txBody>
      </p:sp>
      <p:sp>
        <p:nvSpPr>
          <p:cNvPr id="5" name="Tekstvak 4"/>
          <p:cNvSpPr txBox="1"/>
          <p:nvPr/>
        </p:nvSpPr>
        <p:spPr>
          <a:xfrm>
            <a:off x="189570" y="2296711"/>
            <a:ext cx="8285357" cy="923330"/>
          </a:xfrm>
          <a:prstGeom prst="rect">
            <a:avLst/>
          </a:prstGeom>
          <a:noFill/>
        </p:spPr>
        <p:txBody>
          <a:bodyPr wrap="square" rtlCol="0">
            <a:spAutoFit/>
          </a:bodyPr>
          <a:lstStyle/>
          <a:p>
            <a:r>
              <a:rPr lang="nl-NL" dirty="0" smtClean="0">
                <a:hlinkClick r:id="rId3"/>
              </a:rPr>
              <a:t>www.wikiwijs.nl</a:t>
            </a:r>
            <a:endParaRPr lang="nl-NL" dirty="0" smtClean="0"/>
          </a:p>
          <a:p>
            <a:r>
              <a:rPr lang="nl-NL" dirty="0" smtClean="0"/>
              <a:t>Zoeken: verzamelarrangement</a:t>
            </a:r>
          </a:p>
          <a:p>
            <a:r>
              <a:rPr lang="nl-NL" dirty="0" smtClean="0"/>
              <a:t>Aanklikken: start teelt</a:t>
            </a:r>
            <a:endParaRPr lang="nl-NL" dirty="0"/>
          </a:p>
        </p:txBody>
      </p:sp>
    </p:spTree>
    <p:extLst>
      <p:ext uri="{BB962C8B-B14F-4D97-AF65-F5344CB8AC3E}">
        <p14:creationId xmlns:p14="http://schemas.microsoft.com/office/powerpoint/2010/main" val="4123649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8121307" cy="769441"/>
          </a:xfrm>
          <a:prstGeom prst="rect">
            <a:avLst/>
          </a:prstGeom>
          <a:noFill/>
        </p:spPr>
        <p:txBody>
          <a:bodyPr wrap="square" rtlCol="0">
            <a:spAutoFit/>
          </a:bodyPr>
          <a:lstStyle/>
          <a:p>
            <a:pPr algn="ctr"/>
            <a:r>
              <a:rPr lang="en-US" sz="4400" b="1" dirty="0" err="1" smtClean="0">
                <a:solidFill>
                  <a:srgbClr val="141313"/>
                </a:solidFill>
                <a:latin typeface="Arial"/>
                <a:cs typeface="Arial"/>
              </a:rPr>
              <a:t>Lesbrief</a:t>
            </a:r>
            <a:r>
              <a:rPr lang="en-US" sz="4400" b="1" dirty="0" smtClean="0">
                <a:solidFill>
                  <a:srgbClr val="141313"/>
                </a:solidFill>
                <a:latin typeface="Arial"/>
                <a:cs typeface="Arial"/>
              </a:rPr>
              <a:t> </a:t>
            </a:r>
            <a:r>
              <a:rPr lang="en-US" sz="4400" b="1" dirty="0" smtClean="0">
                <a:solidFill>
                  <a:srgbClr val="141313"/>
                </a:solidFill>
                <a:latin typeface="Arial"/>
                <a:cs typeface="Arial"/>
              </a:rPr>
              <a:t>6 + 7</a:t>
            </a:r>
            <a:r>
              <a:rPr lang="en-US" sz="4400" b="1" dirty="0" smtClean="0">
                <a:solidFill>
                  <a:srgbClr val="141313"/>
                </a:solidFill>
                <a:latin typeface="Arial"/>
                <a:cs typeface="Arial"/>
              </a:rPr>
              <a:t>: </a:t>
            </a:r>
            <a:endParaRPr lang="en-US" sz="44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01335"/>
            <a:ext cx="9144000" cy="3956665"/>
          </a:xfrm>
          <a:prstGeom prst="rect">
            <a:avLst/>
          </a:prstGeom>
        </p:spPr>
      </p:pic>
      <p:sp>
        <p:nvSpPr>
          <p:cNvPr id="2" name="Tekstvak 1"/>
          <p:cNvSpPr txBox="1"/>
          <p:nvPr/>
        </p:nvSpPr>
        <p:spPr>
          <a:xfrm>
            <a:off x="1349297" y="1978005"/>
            <a:ext cx="7125630" cy="1600438"/>
          </a:xfrm>
          <a:prstGeom prst="rect">
            <a:avLst/>
          </a:prstGeom>
          <a:noFill/>
        </p:spPr>
        <p:txBody>
          <a:bodyPr wrap="square" rtlCol="0">
            <a:spAutoFit/>
          </a:bodyPr>
          <a:lstStyle/>
          <a:p>
            <a:r>
              <a:rPr lang="nl-NL" sz="4000" b="1" dirty="0" smtClean="0"/>
              <a:t>vermeerderen</a:t>
            </a:r>
            <a:endParaRPr lang="nl-NL" sz="4000" b="1" dirty="0" smtClean="0"/>
          </a:p>
          <a:p>
            <a:endParaRPr lang="nl-NL" sz="4000" b="1" dirty="0" smtClean="0"/>
          </a:p>
          <a:p>
            <a:endParaRPr lang="nl-NL" dirty="0"/>
          </a:p>
        </p:txBody>
      </p:sp>
    </p:spTree>
    <p:extLst>
      <p:ext uri="{BB962C8B-B14F-4D97-AF65-F5344CB8AC3E}">
        <p14:creationId xmlns:p14="http://schemas.microsoft.com/office/powerpoint/2010/main" val="3134990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1317" y="596021"/>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Introductie</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1232899" y="1457461"/>
            <a:ext cx="6563558" cy="4801314"/>
          </a:xfrm>
          <a:prstGeom prst="rect">
            <a:avLst/>
          </a:prstGeom>
          <a:noFill/>
        </p:spPr>
        <p:txBody>
          <a:bodyPr wrap="square" rtlCol="0">
            <a:spAutoFit/>
          </a:bodyPr>
          <a:lstStyle/>
          <a:p>
            <a:pPr marL="285750" indent="-285750">
              <a:buFontTx/>
              <a:buChar char="-"/>
            </a:pPr>
            <a:r>
              <a:rPr lang="nl-NL" dirty="0" smtClean="0"/>
              <a:t>Een nieuwe teelt begint met nieuwe, jonge planten</a:t>
            </a:r>
          </a:p>
          <a:p>
            <a:pPr marL="285750" indent="-285750">
              <a:buFontTx/>
              <a:buChar char="-"/>
            </a:pPr>
            <a:r>
              <a:rPr lang="nl-NL" dirty="0" smtClean="0"/>
              <a:t>Elke nieuw gewas begint met het vermeerderen hiervan. Soms doet de tuinder dit zelf. Vaak gebeurt dit bij speciale vermeerderingsbedrijven.</a:t>
            </a:r>
          </a:p>
          <a:p>
            <a:pPr marL="285750" indent="-285750">
              <a:buFontTx/>
              <a:buChar char="-"/>
            </a:pPr>
            <a:r>
              <a:rPr lang="nl-NL" dirty="0" smtClean="0"/>
              <a:t>De school bijvoorbeeld besteld de nieuwe paprikaplanten bij het bedrijf Jongerius in Houten.</a:t>
            </a:r>
          </a:p>
          <a:p>
            <a:pPr marL="285750" indent="-285750">
              <a:buFontTx/>
              <a:buChar char="-"/>
            </a:pPr>
            <a:r>
              <a:rPr lang="nl-NL" dirty="0" smtClean="0"/>
              <a:t>Er zijn verschillende manieren van vermeerderen.</a:t>
            </a:r>
          </a:p>
          <a:p>
            <a:pPr marL="285750" indent="-285750">
              <a:buFontTx/>
              <a:buChar char="-"/>
            </a:pPr>
            <a:r>
              <a:rPr lang="nl-NL" dirty="0" smtClean="0"/>
              <a:t>In eerste instantie is er verschil tussen generatief en vegetatief.</a:t>
            </a:r>
          </a:p>
          <a:p>
            <a:pPr marL="285750" indent="-285750">
              <a:buFontTx/>
              <a:buChar char="-"/>
            </a:pPr>
            <a:r>
              <a:rPr lang="nl-NL" dirty="0" smtClean="0"/>
              <a:t>Verder is ook de kwaliteit van het vermeerderingsmateriaal van belang. </a:t>
            </a:r>
          </a:p>
          <a:p>
            <a:pPr marL="285750" indent="-285750">
              <a:buFontTx/>
              <a:buChar char="-"/>
            </a:pPr>
            <a:r>
              <a:rPr lang="nl-NL" dirty="0" smtClean="0"/>
              <a:t>Dit onderwerp is over 2 lessen verdeeld.</a:t>
            </a:r>
          </a:p>
          <a:p>
            <a:pPr marL="285750" indent="-285750">
              <a:buFontTx/>
              <a:buChar char="-"/>
            </a:pPr>
            <a:r>
              <a:rPr lang="nl-NL" dirty="0" smtClean="0"/>
              <a:t>Tijdens de praktijklessen oefenen de studenten ook met vermeerderen.</a:t>
            </a:r>
          </a:p>
          <a:p>
            <a:pPr marL="285750" indent="-285750">
              <a:buFontTx/>
              <a:buChar char="-"/>
            </a:pPr>
            <a:endParaRPr lang="nl-NL" dirty="0" smtClean="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441297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3620" y="545488"/>
            <a:ext cx="9044380" cy="646331"/>
          </a:xfrm>
          <a:prstGeom prst="rect">
            <a:avLst/>
          </a:prstGeom>
          <a:noFill/>
        </p:spPr>
        <p:txBody>
          <a:bodyPr wrap="square" rtlCol="0">
            <a:spAutoFit/>
          </a:bodyPr>
          <a:lstStyle/>
          <a:p>
            <a:pPr algn="ctr"/>
            <a:r>
              <a:rPr lang="en-US" sz="3600" b="1" dirty="0" err="1" smtClean="0">
                <a:solidFill>
                  <a:srgbClr val="141313"/>
                </a:solidFill>
                <a:latin typeface="Arial"/>
                <a:cs typeface="Arial"/>
              </a:rPr>
              <a:t>Aftrap</a:t>
            </a:r>
            <a:endParaRPr lang="en-US" sz="3600" b="1" dirty="0">
              <a:solidFill>
                <a:srgbClr val="141313"/>
              </a:solidFill>
              <a:latin typeface="Arial"/>
              <a:cs typeface="Arial"/>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37885" r="33947" b="14110"/>
          <a:stretch/>
        </p:blipFill>
        <p:spPr>
          <a:xfrm>
            <a:off x="0" y="2934789"/>
            <a:ext cx="9144000" cy="3956665"/>
          </a:xfrm>
          <a:prstGeom prst="rect">
            <a:avLst/>
          </a:prstGeom>
        </p:spPr>
      </p:pic>
      <p:sp>
        <p:nvSpPr>
          <p:cNvPr id="4" name="Rechthoek 3"/>
          <p:cNvSpPr/>
          <p:nvPr/>
        </p:nvSpPr>
        <p:spPr>
          <a:xfrm>
            <a:off x="2286000" y="2782669"/>
            <a:ext cx="4572000" cy="15388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800" b="0" i="0" u="none" strike="noStrike" kern="0" cap="none" spc="0" normalizeH="0" baseline="0" noProof="0" dirty="0" smtClean="0">
                <a:ln>
                  <a:noFill/>
                </a:ln>
                <a:solidFill>
                  <a:srgbClr val="000000"/>
                </a:solidFill>
                <a:effectLst/>
                <a:uLnTx/>
                <a:uFillTx/>
                <a:ea typeface="+mj-ea"/>
                <a:cs typeface="+mj-cs"/>
              </a:rPr>
              <a:t/>
            </a:r>
            <a:br>
              <a:rPr kumimoji="0" lang="nl-NL" altLang="nl-NL" sz="2800" b="0" i="0" u="none" strike="noStrike" kern="0" cap="none" spc="0" normalizeH="0" baseline="0" noProof="0" dirty="0" smtClean="0">
                <a:ln>
                  <a:noFill/>
                </a:ln>
                <a:solidFill>
                  <a:srgbClr val="000000"/>
                </a:solidFill>
                <a:effectLst/>
                <a:uLnTx/>
                <a:uFillTx/>
                <a:ea typeface="+mj-ea"/>
                <a:cs typeface="+mj-cs"/>
              </a:rPr>
            </a:br>
            <a:endParaRPr lang="nl-NL" altLang="nl-NL" sz="2800" kern="0" dirty="0">
              <a:solidFill>
                <a:srgbClr val="000000"/>
              </a:solidFill>
              <a:latin typeface="Tahoma" pitchFamily="34" charset="0"/>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t/>
            </a:r>
            <a:br>
              <a:rPr kumimoji="0" lang="nl-NL" altLang="nl-NL" sz="2000" b="0" i="0" u="none" strike="noStrike" kern="0" cap="none" spc="0" normalizeH="0" baseline="0" noProof="0" dirty="0" smtClean="0">
                <a:ln>
                  <a:noFill/>
                </a:ln>
                <a:solidFill>
                  <a:srgbClr val="000000"/>
                </a:solidFill>
                <a:effectLst/>
                <a:uLnTx/>
                <a:uFillTx/>
                <a:latin typeface="Tahoma" pitchFamily="34" charset="0"/>
                <a:ea typeface="+mj-ea"/>
                <a:cs typeface="+mj-cs"/>
              </a:rPr>
            </a:br>
            <a:endParaRPr kumimoji="0" lang="nl-NL" sz="1800" b="0" i="0" u="none" strike="noStrike" kern="0" cap="none" spc="0" normalizeH="0" baseline="0" noProof="0" dirty="0" smtClean="0">
              <a:ln>
                <a:noFill/>
              </a:ln>
              <a:solidFill>
                <a:sysClr val="windowText" lastClr="000000"/>
              </a:solidFill>
              <a:effectLst/>
              <a:uLnTx/>
              <a:uFillTx/>
            </a:endParaRPr>
          </a:p>
        </p:txBody>
      </p:sp>
      <p:sp>
        <p:nvSpPr>
          <p:cNvPr id="2" name="Tekstvak 1"/>
          <p:cNvSpPr txBox="1"/>
          <p:nvPr/>
        </p:nvSpPr>
        <p:spPr>
          <a:xfrm>
            <a:off x="353620" y="1191819"/>
            <a:ext cx="8623112" cy="1754326"/>
          </a:xfrm>
          <a:prstGeom prst="rect">
            <a:avLst/>
          </a:prstGeom>
          <a:noFill/>
        </p:spPr>
        <p:txBody>
          <a:bodyPr wrap="square" rtlCol="0">
            <a:spAutoFit/>
          </a:bodyPr>
          <a:lstStyle/>
          <a:p>
            <a:r>
              <a:rPr lang="nl-NL" dirty="0"/>
              <a:t>In de vakbladen kun je talloze advertenties tegenkomen over uitgangsmateriaal. Vooral bij hoofdgewassen, zoals komkommer, tomaat en roos worden er jonge planten aangeboden. Bij tulp koop je bollen als uitgangsmateriaal en bij chrysanten stekken. Van minder belangrijke gewassen nemen tuinders vaak zelf de vermeerdering ter hand. Dat is overigens niet altijd eenvoudig. Welke mogelijkheden er zijn om gewassen </a:t>
            </a:r>
            <a:r>
              <a:rPr lang="nl-NL" dirty="0" smtClean="0"/>
              <a:t>te </a:t>
            </a:r>
            <a:r>
              <a:rPr lang="nl-NL" dirty="0" err="1" smtClean="0"/>
              <a:t>verrmeerderen</a:t>
            </a:r>
            <a:r>
              <a:rPr lang="nl-NL" dirty="0" smtClean="0"/>
              <a:t> </a:t>
            </a:r>
            <a:r>
              <a:rPr lang="nl-NL" dirty="0"/>
              <a:t>leer je in deze opdracht </a:t>
            </a:r>
            <a:endParaRPr lang="nl-NL" dirty="0"/>
          </a:p>
        </p:txBody>
      </p:sp>
    </p:spTree>
    <p:extLst>
      <p:ext uri="{BB962C8B-B14F-4D97-AF65-F5344CB8AC3E}">
        <p14:creationId xmlns:p14="http://schemas.microsoft.com/office/powerpoint/2010/main" val="430802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oeneWelle_basis_powerpoint" id="{D03FB467-A1D0-4300-BBE8-0A124230A772}" vid="{E71E72C1-E154-464B-BAF9-E4AD3A855E8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46ADCC2F05644B7D02251D0B05DD8" ma:contentTypeVersion="0" ma:contentTypeDescription="Een nieuw document maken." ma:contentTypeScope="" ma:versionID="48545e5bcbcfc831ec57747446726b77">
  <xsd:schema xmlns:xsd="http://www.w3.org/2001/XMLSchema" xmlns:xs="http://www.w3.org/2001/XMLSchema" xmlns:p="http://schemas.microsoft.com/office/2006/metadata/properties" targetNamespace="http://schemas.microsoft.com/office/2006/metadata/properties" ma:root="true" ma:fieldsID="da6cb616ae9e357dc57dbe7ea9ea085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A6386E-AE15-41A3-890A-93585505B329}">
  <ds:schemaRef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s>
</ds:datastoreItem>
</file>

<file path=customXml/itemProps2.xml><?xml version="1.0" encoding="utf-8"?>
<ds:datastoreItem xmlns:ds="http://schemas.openxmlformats.org/officeDocument/2006/customXml" ds:itemID="{12F0FFB7-4E32-4EFA-A556-ECEA8316D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195E094-9BF4-4978-A1EE-BD38981FCA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GroeneWelle dynamisch netwerk 2 juni</Template>
  <TotalTime>803</TotalTime>
  <Words>375</Words>
  <Application>Microsoft Macintosh PowerPoint</Application>
  <PresentationFormat>Diavoorstelling (4:3)</PresentationFormat>
  <Paragraphs>67</Paragraphs>
  <Slides>12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Calibri</vt:lpstr>
      <vt:lpstr>Tahoma</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laptop</dc:creator>
  <cp:lastModifiedBy>Microsoft Office-gebruiker</cp:lastModifiedBy>
  <cp:revision>125</cp:revision>
  <dcterms:created xsi:type="dcterms:W3CDTF">2016-05-29T10:04:13Z</dcterms:created>
  <dcterms:modified xsi:type="dcterms:W3CDTF">2017-12-13T13:43:23Z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0x01010020C46ADCC2F05644B7D02251D0B05DD8</vt:lpwstr>
  </property>
  <property fmtid="{D5CDD505-2E9C-101B-9397-08002B2CF9AE}" pid="3" name="IsMyDocuments">
    <vt:bool>true</vt:bool>
  </property>
</Properties>
</file>